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80" r:id="rId4"/>
    <p:sldId id="261" r:id="rId5"/>
    <p:sldId id="278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145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A55F9-CC2E-4E24-914E-026B5DBF44AB}" type="datetimeFigureOut">
              <a:rPr lang="es-PE" smtClean="0"/>
              <a:t>17/05/2026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9B996-99A0-4051-B917-134B2277C94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20003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030" y="844125"/>
            <a:ext cx="7772400" cy="5128417"/>
          </a:xfr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b="1" dirty="0"/>
              <a:t>RUTAS DE DERIVACIÒN Y ASIGNACIÒN DE II.EE PARA LA ATENCIÒN EN CSMC ALLY WARAQ.</a:t>
            </a:r>
            <a:br>
              <a:rPr lang="es-ES" b="1" dirty="0"/>
            </a:br>
            <a:r>
              <a:rPr lang="es-ES" b="1" dirty="0"/>
              <a:t>Dirección </a:t>
            </a:r>
            <a:r>
              <a:rPr lang="es-ES" b="1" dirty="0" err="1"/>
              <a:t>Jr</a:t>
            </a:r>
            <a:r>
              <a:rPr lang="es-ES" b="1" dirty="0"/>
              <a:t> Cabana 365 Huaraz </a:t>
            </a:r>
            <a:endParaRPr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10A1AB9-DA7A-398C-3C66-87C8507C9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3646"/>
            <a:ext cx="793822" cy="62571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5DA5EFE-189E-D9A6-FDDE-D6D7D7777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006" y="218407"/>
            <a:ext cx="627194" cy="62571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9826255-A4CB-6205-76E8-3056EBC6FD33}"/>
              </a:ext>
            </a:extLst>
          </p:cNvPr>
          <p:cNvSpPr txBox="1"/>
          <p:nvPr/>
        </p:nvSpPr>
        <p:spPr>
          <a:xfrm>
            <a:off x="6161695" y="331211"/>
            <a:ext cx="1610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800" b="1" dirty="0">
                <a:solidFill>
                  <a:schemeClr val="accent5">
                    <a:lumMod val="75000"/>
                  </a:schemeClr>
                </a:solidFill>
                <a:latin typeface="Montserrat Black" panose="00000A00000000000000" pitchFamily="50" charset="0"/>
                <a:cs typeface="Poppins" panose="00000500000000000000" pitchFamily="50" charset="0"/>
              </a:rPr>
              <a:t>DIRECCIÓN REGIONAL DE</a:t>
            </a:r>
          </a:p>
          <a:p>
            <a:pPr algn="ctr"/>
            <a:r>
              <a:rPr lang="es-PE" sz="1200" b="1" dirty="0">
                <a:solidFill>
                  <a:schemeClr val="accent5">
                    <a:lumMod val="75000"/>
                  </a:schemeClr>
                </a:solidFill>
                <a:latin typeface="Montserrat Black" panose="00000A00000000000000" pitchFamily="50" charset="0"/>
                <a:cs typeface="Poppins" panose="00000500000000000000" pitchFamily="50" charset="0"/>
              </a:rPr>
              <a:t>SALUD ÁNCASH</a:t>
            </a:r>
            <a:endParaRPr lang="es-PE" sz="1200" dirty="0">
              <a:solidFill>
                <a:schemeClr val="accent5">
                  <a:lumMod val="75000"/>
                </a:schemeClr>
              </a:solidFill>
              <a:latin typeface="Montserrat Black" panose="00000A00000000000000" pitchFamily="50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CA68C4A-7B8A-2D08-2CE0-603453A163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7047" y="5069052"/>
            <a:ext cx="1571625" cy="17717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059443EF-2B8B-C7B9-1D22-5A3A7B0B1D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/>
              <a:t>UBICACIÓN GEOGRAFICA 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0827394C-A8F9-C00B-BD8A-6A32E9130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34120"/>
            <a:ext cx="2319338" cy="2657475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s-ES" sz="1800" dirty="0"/>
              <a:t>El CSMC ALLY WARAQ </a:t>
            </a:r>
            <a:r>
              <a:rPr lang="es-E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tiene como población beneficiada a toda la población del Distrito de Huaraz considerando 3 </a:t>
            </a:r>
            <a:r>
              <a:rPr lang="es-E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Microrredes, en un total de 20 establecimientos.</a:t>
            </a:r>
            <a:endParaRPr lang="es-ES" sz="1800" dirty="0"/>
          </a:p>
        </p:txBody>
      </p:sp>
      <p:sp>
        <p:nvSpPr>
          <p:cNvPr id="10" name="Marcador de contenido 6">
            <a:extLst>
              <a:ext uri="{FF2B5EF4-FFF2-40B4-BE49-F238E27FC236}">
                <a16:creationId xmlns:a16="http://schemas.microsoft.com/office/drawing/2014/main" id="{2F77D48A-C691-0F23-3368-3B45F6D2EA42}"/>
              </a:ext>
            </a:extLst>
          </p:cNvPr>
          <p:cNvSpPr txBox="1">
            <a:spLocks/>
          </p:cNvSpPr>
          <p:nvPr/>
        </p:nvSpPr>
        <p:spPr>
          <a:xfrm>
            <a:off x="6367463" y="1625798"/>
            <a:ext cx="2590800" cy="51315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1100" dirty="0"/>
              <a:t>MR. HUARUPAMPA</a:t>
            </a:r>
          </a:p>
          <a:p>
            <a:pPr marL="0" indent="0"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Puesto de e salud </a:t>
            </a:r>
            <a:r>
              <a:rPr lang="es-ES" sz="11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Atipayan</a:t>
            </a:r>
            <a:endParaRPr lang="es-ES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Puesto de salud Santa Rosa De </a:t>
            </a:r>
            <a:r>
              <a:rPr lang="es-ES" sz="11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Canshan</a:t>
            </a: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ES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Puesto de salud </a:t>
            </a:r>
            <a:r>
              <a:rPr lang="es-ES" sz="11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Quenuayoc</a:t>
            </a:r>
            <a:endParaRPr lang="es-ES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Puesto de salud </a:t>
            </a:r>
            <a:r>
              <a:rPr lang="es-ES" sz="11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Huayawilca</a:t>
            </a:r>
            <a:endParaRPr lang="es-ES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Centro de salud </a:t>
            </a:r>
            <a:r>
              <a:rPr lang="es-ES" sz="11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Huarupampa</a:t>
            </a:r>
            <a:endParaRPr lang="es-ES" sz="1100" b="1" dirty="0"/>
          </a:p>
          <a:p>
            <a:pPr marL="0" indent="0">
              <a:buNone/>
            </a:pPr>
            <a:r>
              <a:rPr lang="es-ES" sz="1100" dirty="0"/>
              <a:t>MR SAN NICOLAS </a:t>
            </a: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san Nicolas </a:t>
            </a: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LLoclla</a:t>
            </a:r>
            <a:endParaRPr lang="es-E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Macashca</a:t>
            </a:r>
            <a:endParaRPr lang="es-E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Yanacoshca</a:t>
            </a: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Huamarin</a:t>
            </a: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Huallcor</a:t>
            </a:r>
            <a:endParaRPr lang="es-E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Huaripampa</a:t>
            </a:r>
            <a:endParaRPr lang="es-E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Jauna</a:t>
            </a:r>
            <a:endParaRPr lang="es-E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Santa Catalina</a:t>
            </a: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Olleros </a:t>
            </a:r>
          </a:p>
          <a:p>
            <a:pPr marL="0" indent="0">
              <a:buNone/>
            </a:pPr>
            <a:r>
              <a:rPr lang="es-E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Puesto de salud </a:t>
            </a:r>
            <a:r>
              <a:rPr lang="es-E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Mashuan</a:t>
            </a:r>
            <a:endParaRPr lang="es-ES" sz="1100" dirty="0"/>
          </a:p>
          <a:p>
            <a:pPr marL="0" indent="0">
              <a:buNone/>
            </a:pPr>
            <a:r>
              <a:rPr lang="es-ES" sz="1100" dirty="0"/>
              <a:t>MR PIRA</a:t>
            </a:r>
          </a:p>
          <a:p>
            <a:pPr marL="0" indent="0"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Puesto de salud Cajamarquilla</a:t>
            </a:r>
            <a:endParaRPr lang="es-E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Puesto de salud </a:t>
            </a:r>
            <a:r>
              <a:rPr lang="es-ES" sz="11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Yupash</a:t>
            </a:r>
            <a:endParaRPr lang="es-E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Centro de salud Pira</a:t>
            </a:r>
            <a:endParaRPr lang="es-ES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sz="11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Puesto de salud Pampas Grande </a:t>
            </a:r>
            <a:endParaRPr lang="es-ES" sz="1100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3DB3895-812E-FBF2-80A7-E751EF483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2125464"/>
            <a:ext cx="4048125" cy="384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03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C6E5D4-AE74-25E5-8490-A2324E184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II.EE CORRESPONDEN TRABAJAR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CE1378-07AC-67F5-B970-B3EABCB79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6000750" cy="4525963"/>
          </a:xfrm>
        </p:spPr>
        <p:txBody>
          <a:bodyPr/>
          <a:lstStyle/>
          <a:p>
            <a:r>
              <a:rPr lang="es-ES" dirty="0"/>
              <a:t>COLEGIO LA LIBERTAD </a:t>
            </a:r>
          </a:p>
          <a:p>
            <a:r>
              <a:rPr lang="es-ES" dirty="0"/>
              <a:t>COLEGIO SANTA ROSA</a:t>
            </a:r>
          </a:p>
          <a:p>
            <a:r>
              <a:rPr lang="es-ES" dirty="0"/>
              <a:t>COLEGIO ATUSPARIA</a:t>
            </a:r>
          </a:p>
          <a:p>
            <a:r>
              <a:rPr lang="es-ES" dirty="0"/>
              <a:t>COLEGIO DEL SEÑOR DE LA SOLEDAD </a:t>
            </a:r>
          </a:p>
          <a:p>
            <a:r>
              <a:rPr lang="es-ES" dirty="0"/>
              <a:t>COLEGIO FE ALEGRIA</a:t>
            </a:r>
          </a:p>
          <a:p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08450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5"/>
            <a:ext cx="8229600" cy="1143000"/>
          </a:xfrm>
          <a:solidFill>
            <a:schemeClr val="accent1">
              <a:lumMod val="40000"/>
              <a:lumOff val="60000"/>
            </a:schemeClr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ORGANIZACIÓN DEL CSMC ALLY WARAQ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pPr marL="457200" lvl="1" indent="0" algn="just">
              <a:spcBef>
                <a:spcPts val="0"/>
              </a:spcBef>
              <a:buNone/>
            </a:pPr>
            <a:endParaRPr lang="es-PE" sz="1800" b="1" dirty="0"/>
          </a:p>
          <a:p>
            <a:pPr marL="0" indent="0" algn="just">
              <a:buNone/>
            </a:pPr>
            <a:endParaRPr dirty="0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D4566A12-9ED5-BFF1-3BEC-434084CB2D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26589"/>
          </a:xfrm>
        </p:spPr>
        <p:txBody>
          <a:bodyPr>
            <a:normAutofit fontScale="25000" lnSpcReduction="20000"/>
          </a:bodyPr>
          <a:lstStyle/>
          <a:p>
            <a:r>
              <a:rPr lang="es-ES" sz="6400" b="1" dirty="0">
                <a:latin typeface="Arial Narrow" panose="020B0606020202030204" pitchFamily="34" charset="0"/>
              </a:rPr>
              <a:t>JEFATURA</a:t>
            </a:r>
            <a:r>
              <a:rPr lang="es-ES" sz="6400" dirty="0">
                <a:latin typeface="Arial Narrow" panose="020B0606020202030204" pitchFamily="34" charset="0"/>
              </a:rPr>
              <a:t>:  asumida por personal de enfermería con mas de dos años de experiencia en salud mental y con estudios en Gestión en Servicios de Salud ( Grado Maestría).</a:t>
            </a:r>
          </a:p>
          <a:p>
            <a:r>
              <a:rPr lang="es-ES" sz="6400" b="1" dirty="0">
                <a:latin typeface="Arial Narrow" panose="020B0606020202030204" pitchFamily="34" charset="0"/>
              </a:rPr>
              <a:t>Apoyo Administrativo: </a:t>
            </a:r>
            <a:r>
              <a:rPr lang="es-ES" sz="6400" dirty="0">
                <a:latin typeface="Arial Narrow" panose="020B0606020202030204" pitchFamily="34" charset="0"/>
              </a:rPr>
              <a:t>a cargo de la Lic. En Asistencia social.</a:t>
            </a:r>
          </a:p>
          <a:p>
            <a:r>
              <a:rPr lang="es-ES" sz="6400" b="1" dirty="0">
                <a:latin typeface="Arial Narrow" panose="020B0606020202030204" pitchFamily="34" charset="0"/>
              </a:rPr>
              <a:t>Servicios : 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       Prevención y control de problemas  de la infancia y adolescencia 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Coordinadora : </a:t>
            </a:r>
            <a:r>
              <a:rPr lang="es-ES" sz="6400" dirty="0">
                <a:latin typeface="Arial Narrow" panose="020B0606020202030204" pitchFamily="34" charset="0"/>
              </a:rPr>
              <a:t>Licenciada en enfermería</a:t>
            </a:r>
          </a:p>
          <a:p>
            <a:pPr marL="0" indent="0">
              <a:buNone/>
            </a:pPr>
            <a:r>
              <a:rPr lang="es-ES" sz="6400" dirty="0">
                <a:latin typeface="Arial Narrow" panose="020B0606020202030204" pitchFamily="34" charset="0"/>
              </a:rPr>
              <a:t>      </a:t>
            </a:r>
            <a:r>
              <a:rPr lang="es-ES" sz="6400" b="1" dirty="0">
                <a:latin typeface="Arial Narrow" panose="020B0606020202030204" pitchFamily="34" charset="0"/>
              </a:rPr>
              <a:t>prevención y control de problemas y trastornos del adulto y adulto mayor 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Coordinadora : </a:t>
            </a:r>
            <a:r>
              <a:rPr lang="es-ES" sz="6400" dirty="0">
                <a:latin typeface="Arial Narrow" panose="020B0606020202030204" pitchFamily="34" charset="0"/>
              </a:rPr>
              <a:t>Licenciada en enfermería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      Prevención y control de adicciones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Coordinadora : </a:t>
            </a:r>
            <a:r>
              <a:rPr lang="es-ES" sz="6400" dirty="0">
                <a:latin typeface="Arial Narrow" panose="020B0606020202030204" pitchFamily="34" charset="0"/>
              </a:rPr>
              <a:t>Licenciada en enfermería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      Participación social y comunitaria 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Coordinadora: </a:t>
            </a:r>
            <a:r>
              <a:rPr lang="es-ES" sz="6400" dirty="0">
                <a:latin typeface="Arial Narrow" panose="020B0606020202030204" pitchFamily="34" charset="0"/>
              </a:rPr>
              <a:t>Lic. En Asistencia social.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      Farmacia </a:t>
            </a:r>
          </a:p>
          <a:p>
            <a:pPr marL="0" indent="0">
              <a:buNone/>
            </a:pPr>
            <a:r>
              <a:rPr lang="es-ES" sz="6400" b="1" dirty="0">
                <a:latin typeface="Arial Narrow" panose="020B0606020202030204" pitchFamily="34" charset="0"/>
              </a:rPr>
              <a:t>Coordinador: Químico farmacéutico </a:t>
            </a:r>
            <a:endParaRPr lang="es-ES" sz="64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s-ES" sz="6400" b="1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s-ES" sz="4500" b="1" dirty="0"/>
          </a:p>
          <a:p>
            <a:pPr marL="0" indent="0">
              <a:buNone/>
            </a:pPr>
            <a:r>
              <a:rPr lang="es-ES" sz="4500" dirty="0"/>
              <a:t> </a:t>
            </a:r>
          </a:p>
          <a:p>
            <a:pPr marL="0" indent="0">
              <a:buNone/>
            </a:pPr>
            <a:r>
              <a:rPr lang="es-ES" sz="4500" dirty="0"/>
              <a:t> </a:t>
            </a:r>
          </a:p>
          <a:p>
            <a:pPr marL="0" indent="0">
              <a:buNone/>
            </a:pPr>
            <a:endParaRPr lang="es-ES" sz="18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0EE8584-85BF-284D-D391-B53AFFF4F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1871"/>
            <a:ext cx="793822" cy="62571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F54748C-5D40-E892-E7D3-88F42E01B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006" y="218407"/>
            <a:ext cx="627194" cy="62571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46AE81B-983B-BEE8-990A-959E25A819EF}"/>
              </a:ext>
            </a:extLst>
          </p:cNvPr>
          <p:cNvSpPr txBox="1"/>
          <p:nvPr/>
        </p:nvSpPr>
        <p:spPr>
          <a:xfrm>
            <a:off x="6161695" y="331211"/>
            <a:ext cx="1610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PE" sz="800" b="1" dirty="0">
                <a:solidFill>
                  <a:schemeClr val="accent5">
                    <a:lumMod val="75000"/>
                  </a:schemeClr>
                </a:solidFill>
                <a:latin typeface="Montserrat Black" panose="00000A00000000000000" pitchFamily="50" charset="0"/>
                <a:cs typeface="Poppins" panose="00000500000000000000" pitchFamily="50" charset="0"/>
              </a:rPr>
              <a:t>DIRECCIÓN REGIONAL DE</a:t>
            </a:r>
          </a:p>
          <a:p>
            <a:pPr algn="ctr"/>
            <a:r>
              <a:rPr lang="es-PE" sz="1200" b="1" dirty="0">
                <a:solidFill>
                  <a:schemeClr val="accent5">
                    <a:lumMod val="75000"/>
                  </a:schemeClr>
                </a:solidFill>
                <a:latin typeface="Montserrat Black" panose="00000A00000000000000" pitchFamily="50" charset="0"/>
                <a:cs typeface="Poppins" panose="00000500000000000000" pitchFamily="50" charset="0"/>
              </a:rPr>
              <a:t>SALUD ÁNCASH</a:t>
            </a:r>
            <a:endParaRPr lang="es-PE" sz="1200" dirty="0">
              <a:solidFill>
                <a:schemeClr val="accent5">
                  <a:lumMod val="75000"/>
                </a:schemeClr>
              </a:solidFill>
              <a:latin typeface="Montserrat Black" panose="00000A00000000000000" pitchFamily="50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52EE99B-83CF-E585-A484-D7DA40DFD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895148"/>
            <a:ext cx="4038600" cy="39360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61D5CAE-3FE5-CE36-A865-0F2950799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457200"/>
            <a:ext cx="551497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52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.661.400+ Gracias En Español Fotografías de stock, fotos e imágenes libres  de derechos - iStock | Gracias por su atencion, Muchas gracias, Gracias  fondo blanco">
            <a:extLst>
              <a:ext uri="{FF2B5EF4-FFF2-40B4-BE49-F238E27FC236}">
                <a16:creationId xmlns:a16="http://schemas.microsoft.com/office/drawing/2014/main" id="{4A59A09B-EE98-B13E-24EF-DB302B6C2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49" y="1385888"/>
            <a:ext cx="4943475" cy="278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478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295</Words>
  <Application>Microsoft Office PowerPoint</Application>
  <PresentationFormat>Presentación en pantalla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Montserrat Black</vt:lpstr>
      <vt:lpstr>Times New Roman</vt:lpstr>
      <vt:lpstr>Office Theme</vt:lpstr>
      <vt:lpstr>RUTAS DE DERIVACIÒN Y ASIGNACIÒN DE II.EE PARA LA ATENCIÒN EN CSMC ALLY WARAQ. Dirección Jr Cabana 365 Huaraz </vt:lpstr>
      <vt:lpstr>UBICACIÓN GEOGRAFICA </vt:lpstr>
      <vt:lpstr>II.EE CORRESPONDEN TRABAJAR </vt:lpstr>
      <vt:lpstr>ORGANIZACIÓN DEL CSMC ALLY WARAQ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ESTADO SITUACIONAL DE LOS CENTROS DE SALUD MENTAL COMUNITARIOS ALLY WARAQ, NUEVO PUERTO Y RECUAY  Equipo Técnico Monitor Regional: Lic. Elízabeth S. Caballero Davis.         Huaraz, 12 de febrero 2026</dc:title>
  <dc:subject/>
  <dc:creator>Salud Mental</dc:creator>
  <cp:keywords/>
  <dc:description>generated using python-pptx</dc:description>
  <cp:lastModifiedBy>JEAN CARLOS RODRIGUEZ RAMIREZ</cp:lastModifiedBy>
  <cp:revision>9</cp:revision>
  <dcterms:created xsi:type="dcterms:W3CDTF">2013-01-27T09:14:16Z</dcterms:created>
  <dcterms:modified xsi:type="dcterms:W3CDTF">2026-05-18T03:17:55Z</dcterms:modified>
  <cp:category/>
</cp:coreProperties>
</file>